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6" r:id="rId11"/>
    <p:sldId id="267" r:id="rId12"/>
    <p:sldId id="265" r:id="rId13"/>
    <p:sldId id="272" r:id="rId14"/>
    <p:sldId id="268" r:id="rId15"/>
    <p:sldId id="269" r:id="rId16"/>
    <p:sldId id="273" r:id="rId17"/>
    <p:sldId id="274" r:id="rId18"/>
    <p:sldId id="275" r:id="rId19"/>
    <p:sldId id="270" r:id="rId20"/>
    <p:sldId id="271" r:id="rId2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26C46-636E-4D9B-91B0-36E2DE473961}" v="31" dt="2025-12-23T08:01:05.579"/>
    <p1510:client id="{CD5EC9D7-2508-4E54-82B0-0432F33475B4}" v="369" dt="2025-12-23T06:17:13.2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898369-9407-46B6-910E-55D8BA212C9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7D218AAC-86F5-4515-BA2C-2EB7DA28471E}">
      <dgm:prSet phldrT="[Metin]" phldr="0"/>
      <dgm:spPr/>
      <dgm:t>
        <a:bodyPr/>
        <a:lstStyle/>
        <a:p>
          <a:r>
            <a:rPr lang="tr-TR" dirty="0">
              <a:latin typeface="Georgia Pro Light"/>
            </a:rPr>
            <a:t>Sensör</a:t>
          </a:r>
          <a:endParaRPr lang="tr-TR" dirty="0"/>
        </a:p>
      </dgm:t>
    </dgm:pt>
    <dgm:pt modelId="{5604191B-FF4C-4EF4-9BA3-A7EE26CB15F1}" type="parTrans" cxnId="{AA9E3C6F-97F4-4FBD-BD94-BCD37DA2D25B}">
      <dgm:prSet/>
      <dgm:spPr/>
    </dgm:pt>
    <dgm:pt modelId="{ACD8F3F8-9D91-4600-B6E8-CC6FA9724568}" type="sibTrans" cxnId="{AA9E3C6F-97F4-4FBD-BD94-BCD37DA2D25B}">
      <dgm:prSet/>
      <dgm:spPr/>
    </dgm:pt>
    <dgm:pt modelId="{718BCA50-97AE-4D7E-B483-F92726343328}">
      <dgm:prSet phldrT="[Metin]" phldr="0"/>
      <dgm:spPr/>
      <dgm:t>
        <a:bodyPr/>
        <a:lstStyle/>
        <a:p>
          <a:pPr rtl="0"/>
          <a:r>
            <a:rPr lang="tr-TR" dirty="0">
              <a:latin typeface="Georgia Pro Light"/>
            </a:rPr>
            <a:t>Arduino </a:t>
          </a:r>
          <a:r>
            <a:rPr lang="tr-TR" dirty="0" err="1">
              <a:latin typeface="Georgia Pro Light"/>
            </a:rPr>
            <a:t>uno</a:t>
          </a:r>
          <a:r>
            <a:rPr lang="tr-TR" dirty="0">
              <a:latin typeface="Georgia Pro Light"/>
            </a:rPr>
            <a:t> r1</a:t>
          </a:r>
          <a:endParaRPr lang="tr-TR" dirty="0"/>
        </a:p>
      </dgm:t>
    </dgm:pt>
    <dgm:pt modelId="{717D7011-17BC-47F8-821F-4F13552FE76A}" type="parTrans" cxnId="{D82A448A-1870-4EF5-BFD3-919FFACD4D73}">
      <dgm:prSet/>
      <dgm:spPr/>
    </dgm:pt>
    <dgm:pt modelId="{E9519FF3-E82E-48E8-9FC0-034AFA2ECB0D}" type="sibTrans" cxnId="{D82A448A-1870-4EF5-BFD3-919FFACD4D73}">
      <dgm:prSet/>
      <dgm:spPr/>
    </dgm:pt>
    <dgm:pt modelId="{8828BC91-2075-4BAE-8F96-3CEF652AF6B1}">
      <dgm:prSet phldrT="[Metin]" phldr="0"/>
      <dgm:spPr/>
      <dgm:t>
        <a:bodyPr/>
        <a:lstStyle/>
        <a:p>
          <a:r>
            <a:rPr lang="tr-TR" dirty="0" err="1">
              <a:latin typeface="Georgia Pro Light"/>
            </a:rPr>
            <a:t>Usb</a:t>
          </a:r>
          <a:endParaRPr lang="tr-TR" dirty="0" err="1"/>
        </a:p>
      </dgm:t>
    </dgm:pt>
    <dgm:pt modelId="{5405F928-6240-439E-B08E-294C8AD2F725}" type="parTrans" cxnId="{AD2A61F9-AF91-4FE9-ACB1-E65021759A24}">
      <dgm:prSet/>
      <dgm:spPr/>
    </dgm:pt>
    <dgm:pt modelId="{60299CE0-D4E3-43D4-9566-4AB0E7A11045}" type="sibTrans" cxnId="{AD2A61F9-AF91-4FE9-ACB1-E65021759A24}">
      <dgm:prSet/>
      <dgm:spPr/>
    </dgm:pt>
    <dgm:pt modelId="{C312BD81-923E-4205-A2D8-1F3E7A92E2C1}">
      <dgm:prSet phldr="0"/>
      <dgm:spPr/>
      <dgm:t>
        <a:bodyPr/>
        <a:lstStyle/>
        <a:p>
          <a:r>
            <a:rPr lang="tr-TR" dirty="0">
              <a:latin typeface="Georgia Pro Light"/>
            </a:rPr>
            <a:t>Bilgisayar</a:t>
          </a:r>
        </a:p>
      </dgm:t>
    </dgm:pt>
    <dgm:pt modelId="{EF02234A-9715-4324-B204-BA8FF1423816}" type="parTrans" cxnId="{9E4A4068-F40B-4C56-8A2A-FE9F148AC56F}">
      <dgm:prSet/>
      <dgm:spPr/>
    </dgm:pt>
    <dgm:pt modelId="{67596701-6EAB-4DFE-AA76-D88BECF42058}" type="sibTrans" cxnId="{9E4A4068-F40B-4C56-8A2A-FE9F148AC56F}">
      <dgm:prSet/>
      <dgm:spPr/>
    </dgm:pt>
    <dgm:pt modelId="{88ECCCCD-EFDE-463F-91B4-4C7A22B9CA89}" type="pres">
      <dgm:prSet presAssocID="{C1898369-9407-46B6-910E-55D8BA212C93}" presName="Name0" presStyleCnt="0">
        <dgm:presLayoutVars>
          <dgm:dir/>
          <dgm:animLvl val="lvl"/>
          <dgm:resizeHandles val="exact"/>
        </dgm:presLayoutVars>
      </dgm:prSet>
      <dgm:spPr/>
    </dgm:pt>
    <dgm:pt modelId="{B8D46DE2-06BE-47F7-BD8F-6B6FA20959A1}" type="pres">
      <dgm:prSet presAssocID="{C1898369-9407-46B6-910E-55D8BA212C93}" presName="dummy" presStyleCnt="0"/>
      <dgm:spPr/>
    </dgm:pt>
    <dgm:pt modelId="{9A49FFC1-B9EF-478C-B29C-2AC0B5FF342E}" type="pres">
      <dgm:prSet presAssocID="{C1898369-9407-46B6-910E-55D8BA212C93}" presName="linH" presStyleCnt="0"/>
      <dgm:spPr/>
    </dgm:pt>
    <dgm:pt modelId="{A9765242-79F3-4D5B-90D3-ECEB96ED7489}" type="pres">
      <dgm:prSet presAssocID="{C1898369-9407-46B6-910E-55D8BA212C93}" presName="padding1" presStyleCnt="0"/>
      <dgm:spPr/>
    </dgm:pt>
    <dgm:pt modelId="{9A53379C-6CBC-48A4-AB0E-63B0801B9081}" type="pres">
      <dgm:prSet presAssocID="{7D218AAC-86F5-4515-BA2C-2EB7DA28471E}" presName="linV" presStyleCnt="0"/>
      <dgm:spPr/>
    </dgm:pt>
    <dgm:pt modelId="{ED152D59-BB53-41C7-A5CC-0A2D55C58E3A}" type="pres">
      <dgm:prSet presAssocID="{7D218AAC-86F5-4515-BA2C-2EB7DA28471E}" presName="spVertical1" presStyleCnt="0"/>
      <dgm:spPr/>
    </dgm:pt>
    <dgm:pt modelId="{09F8E277-60D3-439A-BD89-28BED50C5846}" type="pres">
      <dgm:prSet presAssocID="{7D218AAC-86F5-4515-BA2C-2EB7DA28471E}" presName="parTx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6D4AC9F2-4C03-49D4-9B96-1716E5257C15}" type="pres">
      <dgm:prSet presAssocID="{7D218AAC-86F5-4515-BA2C-2EB7DA28471E}" presName="spVertical2" presStyleCnt="0"/>
      <dgm:spPr/>
    </dgm:pt>
    <dgm:pt modelId="{428CCE59-A04E-4CB4-87C0-99191EC312E0}" type="pres">
      <dgm:prSet presAssocID="{7D218AAC-86F5-4515-BA2C-2EB7DA28471E}" presName="spVertical3" presStyleCnt="0"/>
      <dgm:spPr/>
    </dgm:pt>
    <dgm:pt modelId="{51DA9F66-DD54-4296-A024-1D7F684464D0}" type="pres">
      <dgm:prSet presAssocID="{ACD8F3F8-9D91-4600-B6E8-CC6FA9724568}" presName="space" presStyleCnt="0"/>
      <dgm:spPr/>
    </dgm:pt>
    <dgm:pt modelId="{AC01331F-C6DC-42F6-8EDC-6357D10FAF8D}" type="pres">
      <dgm:prSet presAssocID="{718BCA50-97AE-4D7E-B483-F92726343328}" presName="linV" presStyleCnt="0"/>
      <dgm:spPr/>
    </dgm:pt>
    <dgm:pt modelId="{6C715BA0-EF5F-4336-9D1F-6491A5F3B122}" type="pres">
      <dgm:prSet presAssocID="{718BCA50-97AE-4D7E-B483-F92726343328}" presName="spVertical1" presStyleCnt="0"/>
      <dgm:spPr/>
    </dgm:pt>
    <dgm:pt modelId="{117C6B9B-CD80-4A0F-BD89-451F322E4843}" type="pres">
      <dgm:prSet presAssocID="{718BCA50-97AE-4D7E-B483-F92726343328}" presName="parTx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5CA51E4E-D858-44B4-B351-3D61F051B3EF}" type="pres">
      <dgm:prSet presAssocID="{718BCA50-97AE-4D7E-B483-F92726343328}" presName="spVertical2" presStyleCnt="0"/>
      <dgm:spPr/>
    </dgm:pt>
    <dgm:pt modelId="{A0FBF493-FF06-4958-B385-75C69B0294E0}" type="pres">
      <dgm:prSet presAssocID="{718BCA50-97AE-4D7E-B483-F92726343328}" presName="spVertical3" presStyleCnt="0"/>
      <dgm:spPr/>
    </dgm:pt>
    <dgm:pt modelId="{6C85972D-F3F9-4AF7-A034-40281ED0D974}" type="pres">
      <dgm:prSet presAssocID="{E9519FF3-E82E-48E8-9FC0-034AFA2ECB0D}" presName="space" presStyleCnt="0"/>
      <dgm:spPr/>
    </dgm:pt>
    <dgm:pt modelId="{36900ACD-AE05-43AD-B893-5C03DA86782D}" type="pres">
      <dgm:prSet presAssocID="{8828BC91-2075-4BAE-8F96-3CEF652AF6B1}" presName="linV" presStyleCnt="0"/>
      <dgm:spPr/>
    </dgm:pt>
    <dgm:pt modelId="{248893B2-B0BE-4B66-ACB3-F650F04025E8}" type="pres">
      <dgm:prSet presAssocID="{8828BC91-2075-4BAE-8F96-3CEF652AF6B1}" presName="spVertical1" presStyleCnt="0"/>
      <dgm:spPr/>
    </dgm:pt>
    <dgm:pt modelId="{3D2F9A1E-9FC6-40E8-88C2-858A1D28AFC4}" type="pres">
      <dgm:prSet presAssocID="{8828BC91-2075-4BAE-8F96-3CEF652AF6B1}" presName="parTx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361DFE4-CE23-4723-A431-25345E5AE49A}" type="pres">
      <dgm:prSet presAssocID="{8828BC91-2075-4BAE-8F96-3CEF652AF6B1}" presName="spVertical2" presStyleCnt="0"/>
      <dgm:spPr/>
    </dgm:pt>
    <dgm:pt modelId="{7E3501C5-5E61-4F20-869E-F09C5934D18D}" type="pres">
      <dgm:prSet presAssocID="{8828BC91-2075-4BAE-8F96-3CEF652AF6B1}" presName="spVertical3" presStyleCnt="0"/>
      <dgm:spPr/>
    </dgm:pt>
    <dgm:pt modelId="{72B01173-2FA9-4935-AC8A-1EEBBA35A73C}" type="pres">
      <dgm:prSet presAssocID="{60299CE0-D4E3-43D4-9566-4AB0E7A11045}" presName="space" presStyleCnt="0"/>
      <dgm:spPr/>
    </dgm:pt>
    <dgm:pt modelId="{7BF2993D-495D-4F7E-8DE6-DE76BA7ED991}" type="pres">
      <dgm:prSet presAssocID="{C312BD81-923E-4205-A2D8-1F3E7A92E2C1}" presName="linV" presStyleCnt="0"/>
      <dgm:spPr/>
    </dgm:pt>
    <dgm:pt modelId="{D76082D7-2034-46BB-99F9-B8F4DE0CDE76}" type="pres">
      <dgm:prSet presAssocID="{C312BD81-923E-4205-A2D8-1F3E7A92E2C1}" presName="spVertical1" presStyleCnt="0"/>
      <dgm:spPr/>
    </dgm:pt>
    <dgm:pt modelId="{3E53910E-5637-4071-8AC2-14F684262FC4}" type="pres">
      <dgm:prSet presAssocID="{C312BD81-923E-4205-A2D8-1F3E7A92E2C1}" presName="parTx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9B20AE72-8492-4259-9316-FEBB79EDA1B4}" type="pres">
      <dgm:prSet presAssocID="{C312BD81-923E-4205-A2D8-1F3E7A92E2C1}" presName="spVertical2" presStyleCnt="0"/>
      <dgm:spPr/>
    </dgm:pt>
    <dgm:pt modelId="{6C6CC665-E2BE-4FD5-96A2-27269FE43097}" type="pres">
      <dgm:prSet presAssocID="{C312BD81-923E-4205-A2D8-1F3E7A92E2C1}" presName="spVertical3" presStyleCnt="0"/>
      <dgm:spPr/>
    </dgm:pt>
    <dgm:pt modelId="{58000C7C-5545-4C81-BA4E-A9CEEEDA12E4}" type="pres">
      <dgm:prSet presAssocID="{C1898369-9407-46B6-910E-55D8BA212C93}" presName="padding2" presStyleCnt="0"/>
      <dgm:spPr/>
    </dgm:pt>
    <dgm:pt modelId="{C9A14309-E4A8-4F21-ACA1-D1C8C20878F9}" type="pres">
      <dgm:prSet presAssocID="{C1898369-9407-46B6-910E-55D8BA212C93}" presName="negArrow" presStyleCnt="0"/>
      <dgm:spPr/>
    </dgm:pt>
    <dgm:pt modelId="{9F2D3909-5D21-44B6-B1BF-D356CFD55412}" type="pres">
      <dgm:prSet presAssocID="{C1898369-9407-46B6-910E-55D8BA212C93}" presName="backgroundArrow" presStyleLbl="node1" presStyleIdx="0" presStyleCnt="1"/>
      <dgm:spPr/>
    </dgm:pt>
  </dgm:ptLst>
  <dgm:cxnLst>
    <dgm:cxn modelId="{AAD4990B-2DB8-478E-922D-E4384E9E4A7B}" type="presOf" srcId="{718BCA50-97AE-4D7E-B483-F92726343328}" destId="{117C6B9B-CD80-4A0F-BD89-451F322E4843}" srcOrd="0" destOrd="0" presId="urn:microsoft.com/office/officeart/2005/8/layout/hProcess3"/>
    <dgm:cxn modelId="{64A05810-E7C6-4A0D-ABA0-E04C737C32AF}" type="presOf" srcId="{7D218AAC-86F5-4515-BA2C-2EB7DA28471E}" destId="{09F8E277-60D3-439A-BD89-28BED50C5846}" srcOrd="0" destOrd="0" presId="urn:microsoft.com/office/officeart/2005/8/layout/hProcess3"/>
    <dgm:cxn modelId="{371FBB60-B753-4FA5-A383-A93D753CCD38}" type="presOf" srcId="{C312BD81-923E-4205-A2D8-1F3E7A92E2C1}" destId="{3E53910E-5637-4071-8AC2-14F684262FC4}" srcOrd="0" destOrd="0" presId="urn:microsoft.com/office/officeart/2005/8/layout/hProcess3"/>
    <dgm:cxn modelId="{0ACD6063-24CF-4F1A-88E7-8EBDA5D3F1C0}" type="presOf" srcId="{8828BC91-2075-4BAE-8F96-3CEF652AF6B1}" destId="{3D2F9A1E-9FC6-40E8-88C2-858A1D28AFC4}" srcOrd="0" destOrd="0" presId="urn:microsoft.com/office/officeart/2005/8/layout/hProcess3"/>
    <dgm:cxn modelId="{9E4A4068-F40B-4C56-8A2A-FE9F148AC56F}" srcId="{C1898369-9407-46B6-910E-55D8BA212C93}" destId="{C312BD81-923E-4205-A2D8-1F3E7A92E2C1}" srcOrd="3" destOrd="0" parTransId="{EF02234A-9715-4324-B204-BA8FF1423816}" sibTransId="{67596701-6EAB-4DFE-AA76-D88BECF42058}"/>
    <dgm:cxn modelId="{AA9E3C6F-97F4-4FBD-BD94-BCD37DA2D25B}" srcId="{C1898369-9407-46B6-910E-55D8BA212C93}" destId="{7D218AAC-86F5-4515-BA2C-2EB7DA28471E}" srcOrd="0" destOrd="0" parTransId="{5604191B-FF4C-4EF4-9BA3-A7EE26CB15F1}" sibTransId="{ACD8F3F8-9D91-4600-B6E8-CC6FA9724568}"/>
    <dgm:cxn modelId="{D82A448A-1870-4EF5-BFD3-919FFACD4D73}" srcId="{C1898369-9407-46B6-910E-55D8BA212C93}" destId="{718BCA50-97AE-4D7E-B483-F92726343328}" srcOrd="1" destOrd="0" parTransId="{717D7011-17BC-47F8-821F-4F13552FE76A}" sibTransId="{E9519FF3-E82E-48E8-9FC0-034AFA2ECB0D}"/>
    <dgm:cxn modelId="{C6C6D9D3-6893-4204-86B0-1C019E484B34}" type="presOf" srcId="{C1898369-9407-46B6-910E-55D8BA212C93}" destId="{88ECCCCD-EFDE-463F-91B4-4C7A22B9CA89}" srcOrd="0" destOrd="0" presId="urn:microsoft.com/office/officeart/2005/8/layout/hProcess3"/>
    <dgm:cxn modelId="{AD2A61F9-AF91-4FE9-ACB1-E65021759A24}" srcId="{C1898369-9407-46B6-910E-55D8BA212C93}" destId="{8828BC91-2075-4BAE-8F96-3CEF652AF6B1}" srcOrd="2" destOrd="0" parTransId="{5405F928-6240-439E-B08E-294C8AD2F725}" sibTransId="{60299CE0-D4E3-43D4-9566-4AB0E7A11045}"/>
    <dgm:cxn modelId="{722B7F3E-B059-42DF-868E-EB8AB2EDF0CF}" type="presParOf" srcId="{88ECCCCD-EFDE-463F-91B4-4C7A22B9CA89}" destId="{B8D46DE2-06BE-47F7-BD8F-6B6FA20959A1}" srcOrd="0" destOrd="0" presId="urn:microsoft.com/office/officeart/2005/8/layout/hProcess3"/>
    <dgm:cxn modelId="{C43FE3A6-4AC4-4326-9863-238A02472A81}" type="presParOf" srcId="{88ECCCCD-EFDE-463F-91B4-4C7A22B9CA89}" destId="{9A49FFC1-B9EF-478C-B29C-2AC0B5FF342E}" srcOrd="1" destOrd="0" presId="urn:microsoft.com/office/officeart/2005/8/layout/hProcess3"/>
    <dgm:cxn modelId="{880E0C3F-206B-44D7-B834-3B64777FD019}" type="presParOf" srcId="{9A49FFC1-B9EF-478C-B29C-2AC0B5FF342E}" destId="{A9765242-79F3-4D5B-90D3-ECEB96ED7489}" srcOrd="0" destOrd="0" presId="urn:microsoft.com/office/officeart/2005/8/layout/hProcess3"/>
    <dgm:cxn modelId="{9851CC2B-5441-4240-B46C-59739D7E6C14}" type="presParOf" srcId="{9A49FFC1-B9EF-478C-B29C-2AC0B5FF342E}" destId="{9A53379C-6CBC-48A4-AB0E-63B0801B9081}" srcOrd="1" destOrd="0" presId="urn:microsoft.com/office/officeart/2005/8/layout/hProcess3"/>
    <dgm:cxn modelId="{086C9340-C395-4DC1-971E-8461D5EFD7DA}" type="presParOf" srcId="{9A53379C-6CBC-48A4-AB0E-63B0801B9081}" destId="{ED152D59-BB53-41C7-A5CC-0A2D55C58E3A}" srcOrd="0" destOrd="0" presId="urn:microsoft.com/office/officeart/2005/8/layout/hProcess3"/>
    <dgm:cxn modelId="{3711D182-C692-436F-BB27-B73302BE64F2}" type="presParOf" srcId="{9A53379C-6CBC-48A4-AB0E-63B0801B9081}" destId="{09F8E277-60D3-439A-BD89-28BED50C5846}" srcOrd="1" destOrd="0" presId="urn:microsoft.com/office/officeart/2005/8/layout/hProcess3"/>
    <dgm:cxn modelId="{EF35CA36-8A31-448A-B6B4-141B3A4FC8D3}" type="presParOf" srcId="{9A53379C-6CBC-48A4-AB0E-63B0801B9081}" destId="{6D4AC9F2-4C03-49D4-9B96-1716E5257C15}" srcOrd="2" destOrd="0" presId="urn:microsoft.com/office/officeart/2005/8/layout/hProcess3"/>
    <dgm:cxn modelId="{89C66630-D13A-4092-8799-E291282C813D}" type="presParOf" srcId="{9A53379C-6CBC-48A4-AB0E-63B0801B9081}" destId="{428CCE59-A04E-4CB4-87C0-99191EC312E0}" srcOrd="3" destOrd="0" presId="urn:microsoft.com/office/officeart/2005/8/layout/hProcess3"/>
    <dgm:cxn modelId="{6DB9C21F-5092-47DB-872A-A37E73AA4CB8}" type="presParOf" srcId="{9A49FFC1-B9EF-478C-B29C-2AC0B5FF342E}" destId="{51DA9F66-DD54-4296-A024-1D7F684464D0}" srcOrd="2" destOrd="0" presId="urn:microsoft.com/office/officeart/2005/8/layout/hProcess3"/>
    <dgm:cxn modelId="{884FB4B5-8C53-439D-82BF-5AA0832246CF}" type="presParOf" srcId="{9A49FFC1-B9EF-478C-B29C-2AC0B5FF342E}" destId="{AC01331F-C6DC-42F6-8EDC-6357D10FAF8D}" srcOrd="3" destOrd="0" presId="urn:microsoft.com/office/officeart/2005/8/layout/hProcess3"/>
    <dgm:cxn modelId="{0F46BAAE-9AA9-4046-A66E-1C81401A54FD}" type="presParOf" srcId="{AC01331F-C6DC-42F6-8EDC-6357D10FAF8D}" destId="{6C715BA0-EF5F-4336-9D1F-6491A5F3B122}" srcOrd="0" destOrd="0" presId="urn:microsoft.com/office/officeart/2005/8/layout/hProcess3"/>
    <dgm:cxn modelId="{DBEAFBFB-857D-421D-9372-810A57692013}" type="presParOf" srcId="{AC01331F-C6DC-42F6-8EDC-6357D10FAF8D}" destId="{117C6B9B-CD80-4A0F-BD89-451F322E4843}" srcOrd="1" destOrd="0" presId="urn:microsoft.com/office/officeart/2005/8/layout/hProcess3"/>
    <dgm:cxn modelId="{0F70485F-B34E-44AA-853A-834BAC86C984}" type="presParOf" srcId="{AC01331F-C6DC-42F6-8EDC-6357D10FAF8D}" destId="{5CA51E4E-D858-44B4-B351-3D61F051B3EF}" srcOrd="2" destOrd="0" presId="urn:microsoft.com/office/officeart/2005/8/layout/hProcess3"/>
    <dgm:cxn modelId="{575887DD-1F14-4C87-8F1D-3EEEF03572B9}" type="presParOf" srcId="{AC01331F-C6DC-42F6-8EDC-6357D10FAF8D}" destId="{A0FBF493-FF06-4958-B385-75C69B0294E0}" srcOrd="3" destOrd="0" presId="urn:microsoft.com/office/officeart/2005/8/layout/hProcess3"/>
    <dgm:cxn modelId="{32CEB3D2-B496-497C-AABF-C93C1B889E14}" type="presParOf" srcId="{9A49FFC1-B9EF-478C-B29C-2AC0B5FF342E}" destId="{6C85972D-F3F9-4AF7-A034-40281ED0D974}" srcOrd="4" destOrd="0" presId="urn:microsoft.com/office/officeart/2005/8/layout/hProcess3"/>
    <dgm:cxn modelId="{9D26EC59-E345-4FF2-801D-228E14156DC0}" type="presParOf" srcId="{9A49FFC1-B9EF-478C-B29C-2AC0B5FF342E}" destId="{36900ACD-AE05-43AD-B893-5C03DA86782D}" srcOrd="5" destOrd="0" presId="urn:microsoft.com/office/officeart/2005/8/layout/hProcess3"/>
    <dgm:cxn modelId="{E202780A-C922-400B-851E-BF73FFEBA9DF}" type="presParOf" srcId="{36900ACD-AE05-43AD-B893-5C03DA86782D}" destId="{248893B2-B0BE-4B66-ACB3-F650F04025E8}" srcOrd="0" destOrd="0" presId="urn:microsoft.com/office/officeart/2005/8/layout/hProcess3"/>
    <dgm:cxn modelId="{7F60E21F-6616-4A63-9F8A-350491B5D656}" type="presParOf" srcId="{36900ACD-AE05-43AD-B893-5C03DA86782D}" destId="{3D2F9A1E-9FC6-40E8-88C2-858A1D28AFC4}" srcOrd="1" destOrd="0" presId="urn:microsoft.com/office/officeart/2005/8/layout/hProcess3"/>
    <dgm:cxn modelId="{2CAD44BD-5A60-47C0-B291-851EA18FD370}" type="presParOf" srcId="{36900ACD-AE05-43AD-B893-5C03DA86782D}" destId="{B361DFE4-CE23-4723-A431-25345E5AE49A}" srcOrd="2" destOrd="0" presId="urn:microsoft.com/office/officeart/2005/8/layout/hProcess3"/>
    <dgm:cxn modelId="{99D5528C-4FD0-45AE-9F31-9ECF8BF2D711}" type="presParOf" srcId="{36900ACD-AE05-43AD-B893-5C03DA86782D}" destId="{7E3501C5-5E61-4F20-869E-F09C5934D18D}" srcOrd="3" destOrd="0" presId="urn:microsoft.com/office/officeart/2005/8/layout/hProcess3"/>
    <dgm:cxn modelId="{25F77A49-51BB-4456-8AE4-4B7EAF098CB9}" type="presParOf" srcId="{9A49FFC1-B9EF-478C-B29C-2AC0B5FF342E}" destId="{72B01173-2FA9-4935-AC8A-1EEBBA35A73C}" srcOrd="6" destOrd="0" presId="urn:microsoft.com/office/officeart/2005/8/layout/hProcess3"/>
    <dgm:cxn modelId="{5CA7CCB3-43A2-4D03-B610-4C745C4280DA}" type="presParOf" srcId="{9A49FFC1-B9EF-478C-B29C-2AC0B5FF342E}" destId="{7BF2993D-495D-4F7E-8DE6-DE76BA7ED991}" srcOrd="7" destOrd="0" presId="urn:microsoft.com/office/officeart/2005/8/layout/hProcess3"/>
    <dgm:cxn modelId="{E88F675B-B7BF-4016-923E-ED86F95D529E}" type="presParOf" srcId="{7BF2993D-495D-4F7E-8DE6-DE76BA7ED991}" destId="{D76082D7-2034-46BB-99F9-B8F4DE0CDE76}" srcOrd="0" destOrd="0" presId="urn:microsoft.com/office/officeart/2005/8/layout/hProcess3"/>
    <dgm:cxn modelId="{2921C1E2-E0B4-49EC-8021-8B4BF905A926}" type="presParOf" srcId="{7BF2993D-495D-4F7E-8DE6-DE76BA7ED991}" destId="{3E53910E-5637-4071-8AC2-14F684262FC4}" srcOrd="1" destOrd="0" presId="urn:microsoft.com/office/officeart/2005/8/layout/hProcess3"/>
    <dgm:cxn modelId="{C87A7B71-1A65-41F7-8A69-BD2F68D32AA9}" type="presParOf" srcId="{7BF2993D-495D-4F7E-8DE6-DE76BA7ED991}" destId="{9B20AE72-8492-4259-9316-FEBB79EDA1B4}" srcOrd="2" destOrd="0" presId="urn:microsoft.com/office/officeart/2005/8/layout/hProcess3"/>
    <dgm:cxn modelId="{8A06DF7D-43FE-4C77-A7CA-6F591494301C}" type="presParOf" srcId="{7BF2993D-495D-4F7E-8DE6-DE76BA7ED991}" destId="{6C6CC665-E2BE-4FD5-96A2-27269FE43097}" srcOrd="3" destOrd="0" presId="urn:microsoft.com/office/officeart/2005/8/layout/hProcess3"/>
    <dgm:cxn modelId="{91535ED1-8402-45B9-9F1E-AEAD10FBCAB4}" type="presParOf" srcId="{9A49FFC1-B9EF-478C-B29C-2AC0B5FF342E}" destId="{58000C7C-5545-4C81-BA4E-A9CEEEDA12E4}" srcOrd="8" destOrd="0" presId="urn:microsoft.com/office/officeart/2005/8/layout/hProcess3"/>
    <dgm:cxn modelId="{712F57F2-9502-4E1B-86B6-17750050829B}" type="presParOf" srcId="{9A49FFC1-B9EF-478C-B29C-2AC0B5FF342E}" destId="{C9A14309-E4A8-4F21-ACA1-D1C8C20878F9}" srcOrd="9" destOrd="0" presId="urn:microsoft.com/office/officeart/2005/8/layout/hProcess3"/>
    <dgm:cxn modelId="{39F38333-7E32-47B8-AA03-8A8F5E021520}" type="presParOf" srcId="{9A49FFC1-B9EF-478C-B29C-2AC0B5FF342E}" destId="{9F2D3909-5D21-44B6-B1BF-D356CFD55412}" srcOrd="10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D3909-5D21-44B6-B1BF-D356CFD55412}">
      <dsp:nvSpPr>
        <dsp:cNvPr id="0" name=""/>
        <dsp:cNvSpPr/>
      </dsp:nvSpPr>
      <dsp:spPr>
        <a:xfrm>
          <a:off x="0" y="22702"/>
          <a:ext cx="10903156" cy="2455736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53910E-5637-4071-8AC2-14F684262FC4}">
      <dsp:nvSpPr>
        <dsp:cNvPr id="0" name=""/>
        <dsp:cNvSpPr/>
      </dsp:nvSpPr>
      <dsp:spPr>
        <a:xfrm>
          <a:off x="8233529" y="636636"/>
          <a:ext cx="2044341" cy="1227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>
              <a:latin typeface="Georgia Pro Light"/>
            </a:rPr>
            <a:t>Bilgisayar</a:t>
          </a:r>
        </a:p>
      </dsp:txBody>
      <dsp:txXfrm>
        <a:off x="8233529" y="636636"/>
        <a:ext cx="2044341" cy="1227868"/>
      </dsp:txXfrm>
    </dsp:sp>
    <dsp:sp modelId="{3D2F9A1E-9FC6-40E8-88C2-858A1D28AFC4}">
      <dsp:nvSpPr>
        <dsp:cNvPr id="0" name=""/>
        <dsp:cNvSpPr/>
      </dsp:nvSpPr>
      <dsp:spPr>
        <a:xfrm>
          <a:off x="5780318" y="636636"/>
          <a:ext cx="2044341" cy="1227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 err="1">
              <a:latin typeface="Georgia Pro Light"/>
            </a:rPr>
            <a:t>Usb</a:t>
          </a:r>
          <a:endParaRPr lang="tr-TR" sz="2800" kern="1200" dirty="0" err="1"/>
        </a:p>
      </dsp:txBody>
      <dsp:txXfrm>
        <a:off x="5780318" y="636636"/>
        <a:ext cx="2044341" cy="1227868"/>
      </dsp:txXfrm>
    </dsp:sp>
    <dsp:sp modelId="{117C6B9B-CD80-4A0F-BD89-451F322E4843}">
      <dsp:nvSpPr>
        <dsp:cNvPr id="0" name=""/>
        <dsp:cNvSpPr/>
      </dsp:nvSpPr>
      <dsp:spPr>
        <a:xfrm>
          <a:off x="3327108" y="636636"/>
          <a:ext cx="2044341" cy="1227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>
              <a:latin typeface="Georgia Pro Light"/>
            </a:rPr>
            <a:t>Arduino </a:t>
          </a:r>
          <a:r>
            <a:rPr lang="tr-TR" sz="2800" kern="1200" dirty="0" err="1">
              <a:latin typeface="Georgia Pro Light"/>
            </a:rPr>
            <a:t>uno</a:t>
          </a:r>
          <a:r>
            <a:rPr lang="tr-TR" sz="2800" kern="1200" dirty="0">
              <a:latin typeface="Georgia Pro Light"/>
            </a:rPr>
            <a:t> r1</a:t>
          </a:r>
          <a:endParaRPr lang="tr-TR" sz="2800" kern="1200" dirty="0"/>
        </a:p>
      </dsp:txBody>
      <dsp:txXfrm>
        <a:off x="3327108" y="636636"/>
        <a:ext cx="2044341" cy="1227868"/>
      </dsp:txXfrm>
    </dsp:sp>
    <dsp:sp modelId="{09F8E277-60D3-439A-BD89-28BED50C5846}">
      <dsp:nvSpPr>
        <dsp:cNvPr id="0" name=""/>
        <dsp:cNvSpPr/>
      </dsp:nvSpPr>
      <dsp:spPr>
        <a:xfrm>
          <a:off x="873898" y="636636"/>
          <a:ext cx="2044341" cy="1227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800" kern="1200" dirty="0">
              <a:latin typeface="Georgia Pro Light"/>
            </a:rPr>
            <a:t>Sensör</a:t>
          </a:r>
          <a:endParaRPr lang="tr-TR" sz="2800" kern="1200" dirty="0"/>
        </a:p>
      </dsp:txBody>
      <dsp:txXfrm>
        <a:off x="873898" y="636636"/>
        <a:ext cx="2044341" cy="1227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002-315D-49B1-B10F-137139C4B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896" y="1122363"/>
            <a:ext cx="7276733" cy="3381398"/>
          </a:xfrm>
        </p:spPr>
        <p:txBody>
          <a:bodyPr anchor="b">
            <a:normAutofit/>
          </a:bodyPr>
          <a:lstStyle>
            <a:lvl1pPr algn="l">
              <a:defRPr sz="4800" cap="none" spc="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535E0-4D9C-4DCA-8569-64503C5DC1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894" y="4612942"/>
            <a:ext cx="7276733" cy="1181683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83B68-70CF-4A98-948C-6EA4BD68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C2EF9-7F83-4AD3-B3F6-B9D4618D6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751B-3464-41CD-B728-A72BB191E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4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B5731-248B-49C2-93DE-8A3260C9F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D4D5C5-3D5A-4F3D-8A08-7053DACF1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E5372-3FC6-4227-B2DD-6CB24E65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1B1B1-B637-4E46-B64C-F082B54C2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567AD-4B78-41F6-B814-726D4BD4C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69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674D5E-67E6-4C23-B80A-0C66B5331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76299"/>
            <a:ext cx="2628900" cy="5181601"/>
          </a:xfrm>
        </p:spPr>
        <p:txBody>
          <a:bodyPr vert="eaVert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FEFF2A-08E8-447D-85C7-7D5A9C422C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76299"/>
            <a:ext cx="7734300" cy="51816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0030D-E580-4B0C-B5A8-2C8A094D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DCAEB-1B6E-492E-918E-47179AF4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E4A38-A745-436E-9E33-63B9F81C0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76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BFD42-94A9-4345-AF38-7D562B50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4C458-A63B-4032-B4EC-732DAC188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855B5-7F2F-408B-800D-92CB34B9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03412-EA6B-43CA-8B3A-F502587CB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6E9EE-F895-4ECE-B4B2-586D65ED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0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193F-AFAD-4A9A-B0EF-530DFB19D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876299"/>
            <a:ext cx="7876722" cy="371316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1BBE4-9FC1-4F89-B120-1C49D816F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46170"/>
            <a:ext cx="6781301" cy="104845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30A6B-E3FD-4920-8128-C263CA1D6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66B85-0649-47DB-AD69-458D8F600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25931-A293-42E9-BDF5-B2AE121D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5262B-ECD6-47BB-A6F1-92A6033E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B8779-51E9-44D1-9F7B-28F3C6D3C4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8474" y="2080517"/>
            <a:ext cx="4970124" cy="3977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E8BFB-5295-4C5E-9CB1-E276E9D0E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0899" y="2080517"/>
            <a:ext cx="4970124" cy="39773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5E22BF-1819-4301-B699-EF5A2F4D9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A2DF-39DE-49C3-A213-3E8423C7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5D3A8-238B-4A68-A9F9-672D2F060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70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7D468-D010-4225-B024-DCEF543B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71955"/>
            <a:ext cx="10441236" cy="139835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D60A0-FCAB-425A-9ECD-94CDE4F47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926" y="1983242"/>
            <a:ext cx="5007110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F986B-07CB-4FB0-9419-2AAB318B8A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063" y="2813959"/>
            <a:ext cx="5007110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A9D784-7968-4E8B-B704-E42EE8F18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49255" y="1983242"/>
            <a:ext cx="5031769" cy="814387"/>
          </a:xfrm>
        </p:spPr>
        <p:txBody>
          <a:bodyPr anchor="b">
            <a:normAutofit/>
          </a:bodyPr>
          <a:lstStyle>
            <a:lvl1pPr marL="0" indent="0">
              <a:lnSpc>
                <a:spcPct val="110000"/>
              </a:lnSpc>
              <a:buNone/>
              <a:defRPr sz="2000" b="0" cap="all" spc="14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5754F-08D1-4593-988F-95F0ED1A0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9255" y="2813959"/>
            <a:ext cx="5031769" cy="32439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ED2E61-83B4-4C8F-BBFE-D95920342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80C136-A664-4013-8073-B0C6BDEF8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AE9547-8EE7-461B-9E99-484B11E91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5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E667-0EFA-4EE6-8E4D-20805309A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59" y="895440"/>
            <a:ext cx="10138451" cy="1832349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EE4825-BB8C-4567-B407-B4452409D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38892-25DB-4A4E-9D43-6058C45C5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C3DDDA-48EF-4B42-9980-4762AF5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05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EFA7D9-6801-4DD0-8D7D-505212F4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FA3EA-1519-4178-AC3A-231A5BAA7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3DBE-6FD6-4D60-8336-7843B4BD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32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D9AE-CA1A-4751-9B33-0AC09CE62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96948"/>
            <a:ext cx="3046410" cy="1479551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4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F9941-76E5-42B5-8464-C1A7010D9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96" y="876300"/>
            <a:ext cx="5758235" cy="5181599"/>
          </a:xfrm>
        </p:spPr>
        <p:txBody>
          <a:bodyPr>
            <a:normAutofit/>
          </a:bodyPr>
          <a:lstStyle>
            <a:lvl1pPr>
              <a:defRPr sz="3600"/>
            </a:lvl1pPr>
            <a:lvl2pPr>
              <a:defRPr sz="320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4785D8-F112-415F-9AB4-5F2AC060D1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4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0A0B3-4E9C-4FAC-B1D1-2673F7B5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A370A-33F5-48A6-962A-47C0F15D4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8AD606-A37D-4697-AA7A-EAE4F101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4E0B5E-1030-4A34-AB09-05ACB45CE993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197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21D4C-0A93-40A6-9645-5EF7DE6C5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989314"/>
            <a:ext cx="3046409" cy="1487185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2F9455-852F-4604-87D4-801E8D5D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4" y="876300"/>
            <a:ext cx="5943596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42061-B161-4973-9EE4-76D0B73FC1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666143"/>
            <a:ext cx="3046409" cy="31949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DCE2E0-050A-4BC2-91DF-7A00811D2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951E3-958F-4611-B170-D081BA0250F9}" type="datetimeFigureOut">
              <a:rPr lang="en-US" smtClean="0"/>
              <a:t>2/2/2026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AB003-B443-4B96-9DD9-4284E7E1E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79DBA-16C0-4FFB-B367-B96169B4B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71EFB-7B9E-4E86-A89E-697E8EBB06F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F2BD78-1D6B-4742-9726-75646D91F4AC}"/>
              </a:ext>
            </a:extLst>
          </p:cNvPr>
          <p:cNvCxnSpPr>
            <a:cxnSpLocks/>
          </p:cNvCxnSpPr>
          <p:nvPr/>
        </p:nvCxnSpPr>
        <p:spPr>
          <a:xfrm>
            <a:off x="4610100" y="898989"/>
            <a:ext cx="0" cy="5138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58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8CBCD-166B-4F97-A6DF-DAA3BF2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760" y="876302"/>
            <a:ext cx="10427840" cy="1086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4D6D9-636D-450B-839A-22AE0CED2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758" y="2065984"/>
            <a:ext cx="10427841" cy="3903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6CAEC-1EE5-4B71-9646-5C378EEBEF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2838" y="6356350"/>
            <a:ext cx="33613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326951E3-958F-4611-B170-D081BA0250F9}" type="datetimeFigureOut">
              <a:rPr lang="en-US" smtClean="0"/>
              <a:pPr/>
              <a:t>2/2/2026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70EF8-70B2-4AFC-8388-691A146AA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874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07DC7-D05C-4038-B51A-F00B7B9C9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6176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i="1">
                <a:solidFill>
                  <a:schemeClr val="tx2"/>
                </a:solidFill>
              </a:defRPr>
            </a:lvl1pPr>
          </a:lstStyle>
          <a:p>
            <a:fld id="{57871EFB-7B9E-4E86-A89E-697E8EBB06F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D4CCDA-06BF-4D2A-B44F-195AEC0B5B22}"/>
              </a:ext>
            </a:extLst>
          </p:cNvPr>
          <p:cNvCxnSpPr>
            <a:cxnSpLocks/>
          </p:cNvCxnSpPr>
          <p:nvPr/>
        </p:nvCxnSpPr>
        <p:spPr>
          <a:xfrm>
            <a:off x="952498" y="6252722"/>
            <a:ext cx="10325101" cy="0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2370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Tx/>
        <a:buNone/>
        <a:defRPr sz="1800" i="1" kern="1200">
          <a:solidFill>
            <a:schemeClr val="tx2"/>
          </a:solidFill>
          <a:latin typeface="+mn-lt"/>
          <a:ea typeface="+mn-ea"/>
          <a:cs typeface="+mn-cs"/>
        </a:defRPr>
      </a:lvl2pPr>
      <a:lvl3pPr marL="50292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None/>
        <a:defRPr sz="1600" i="1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adiem.org/interpreting-critical-vital-signs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r.wikipedia.org/wiki/Elektronik" TargetMode="External"/><Relationship Id="rId3" Type="http://schemas.openxmlformats.org/officeDocument/2006/relationships/diagramLayout" Target="../diagrams/layout1.xml"/><Relationship Id="rId7" Type="http://schemas.openxmlformats.org/officeDocument/2006/relationships/image" Target="../media/image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ceca.uaeh.edu.mx/informatica/oas_final/OA4/temperatura_y_humedad_dht11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Embedded_operating_system" TargetMode="Externa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with.mu/en/tutorials/1.1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fazedores.com/arduino-zero-conheca-este-membro-da-familia-arduino-com-cpu-arm-cortex-de-32-bits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8C10BD4-F3F8-4089-8DB0-71FB15FD9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17150" y="1176617"/>
            <a:ext cx="6788647" cy="171462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tr-TR" sz="3700"/>
              <a:t>HASTA TAKİBİ İÇİN KRİTİK SICAKLIK VE NEM UYARI SİSTEMİ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636667" y="2416523"/>
            <a:ext cx="4747878" cy="35327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tr-TR" sz="1300" dirty="0"/>
              <a:t>AD—SOYAD:</a:t>
            </a:r>
            <a:r>
              <a:rPr lang="tr-TR" sz="1300"/>
              <a:t>BURAK ESENTÜRK</a:t>
            </a:r>
            <a:endParaRPr lang="tr-TR" sz="1300" dirty="0"/>
          </a:p>
          <a:p>
            <a:pPr>
              <a:lnSpc>
                <a:spcPct val="110000"/>
              </a:lnSpc>
            </a:pPr>
            <a:r>
              <a:rPr lang="tr-TR" sz="1300" dirty="0"/>
              <a:t>23/12/2025</a:t>
            </a:r>
          </a:p>
          <a:p>
            <a:pPr>
              <a:lnSpc>
                <a:spcPct val="110000"/>
              </a:lnSpc>
            </a:pPr>
            <a:r>
              <a:rPr lang="tr-TR" dirty="0">
                <a:solidFill>
                  <a:srgbClr val="FFFFFF"/>
                </a:solidFill>
              </a:rPr>
              <a:t>PROJE KONU:1-Sensör Tabanlı Ortam İzleme Sistemi (Arduino + Python)</a:t>
            </a:r>
            <a:endParaRPr lang="tr-TR" dirty="0"/>
          </a:p>
          <a:p>
            <a:pPr>
              <a:lnSpc>
                <a:spcPct val="110000"/>
              </a:lnSpc>
            </a:pPr>
            <a:endParaRPr lang="tr-TR" sz="13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A5D06F-DF26-4A88-BF73-C1B592E66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88375" y="3222171"/>
            <a:ext cx="0" cy="2645229"/>
          </a:xfrm>
          <a:prstGeom prst="line">
            <a:avLst/>
          </a:prstGeom>
          <a:ln w="1079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Resim 4" descr="metin, bilgisayar, tıbbi cihazlar, elektronik donan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169F3401-9DB4-A7E9-C9C2-6496E0186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9858" y="2272013"/>
            <a:ext cx="5779625" cy="417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34AB2D-B840-20DC-C09D-7A3A017D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1 (Arduino &amp; C++)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E843DF9-2389-4B08-E263-FBE9D27EC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 b="1">
                <a:ea typeface="+mn-lt"/>
                <a:cs typeface="+mn-lt"/>
              </a:rPr>
              <a:t>Kütüphaneler:</a:t>
            </a:r>
            <a:r>
              <a:rPr lang="tr-TR" dirty="0">
                <a:ea typeface="+mn-lt"/>
                <a:cs typeface="+mn-lt"/>
              </a:rPr>
              <a:t> </a:t>
            </a:r>
            <a:r>
              <a:rPr lang="tr-TR">
                <a:latin typeface="Consolas"/>
              </a:rPr>
              <a:t>DHT.h</a:t>
            </a:r>
            <a:r>
              <a:rPr lang="tr-TR">
                <a:ea typeface="+mn-lt"/>
                <a:cs typeface="+mn-lt"/>
              </a:rPr>
              <a:t> (Sensör kontrolü) ve </a:t>
            </a:r>
            <a:r>
              <a:rPr lang="tr-TR">
                <a:latin typeface="Consolas"/>
              </a:rPr>
              <a:t>LiquidCrystal_I2C.h</a:t>
            </a:r>
            <a:r>
              <a:rPr lang="tr-TR">
                <a:ea typeface="+mn-lt"/>
                <a:cs typeface="+mn-lt"/>
              </a:rPr>
              <a:t> (Ekran kontrolü).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Algoritma:</a:t>
            </a:r>
            <a:endParaRPr lang="tr-TR"/>
          </a:p>
          <a:p>
            <a:r>
              <a:rPr lang="tr-TR">
                <a:ea typeface="+mn-lt"/>
                <a:cs typeface="+mn-lt"/>
              </a:rPr>
              <a:t>Sensörü Başlat.</a:t>
            </a:r>
            <a:endParaRPr lang="tr-TR"/>
          </a:p>
          <a:p>
            <a:r>
              <a:rPr lang="tr-TR">
                <a:ea typeface="+mn-lt"/>
                <a:cs typeface="+mn-lt"/>
              </a:rPr>
              <a:t>Veriyi Oku (</a:t>
            </a:r>
            <a:r>
              <a:rPr lang="tr-TR">
                <a:latin typeface="Consolas"/>
              </a:rPr>
              <a:t>readTemperature</a:t>
            </a:r>
            <a:r>
              <a:rPr lang="tr-TR">
                <a:ea typeface="+mn-lt"/>
                <a:cs typeface="+mn-lt"/>
              </a:rPr>
              <a:t>, </a:t>
            </a:r>
            <a:r>
              <a:rPr lang="tr-TR">
                <a:latin typeface="Consolas"/>
              </a:rPr>
              <a:t>readHumidity</a:t>
            </a:r>
            <a:r>
              <a:rPr lang="tr-TR">
                <a:ea typeface="+mn-lt"/>
                <a:cs typeface="+mn-lt"/>
              </a:rPr>
              <a:t>).</a:t>
            </a:r>
            <a:endParaRPr lang="tr-TR"/>
          </a:p>
          <a:p>
            <a:r>
              <a:rPr lang="tr-TR">
                <a:ea typeface="+mn-lt"/>
                <a:cs typeface="+mn-lt"/>
              </a:rPr>
              <a:t>Hata Kontrolü Yap (</a:t>
            </a:r>
            <a:r>
              <a:rPr lang="tr-TR">
                <a:latin typeface="Consolas"/>
              </a:rPr>
              <a:t>isnan</a:t>
            </a:r>
            <a:r>
              <a:rPr lang="tr-TR">
                <a:ea typeface="+mn-lt"/>
                <a:cs typeface="+mn-lt"/>
              </a:rPr>
              <a:t>).</a:t>
            </a:r>
            <a:endParaRPr lang="tr-TR"/>
          </a:p>
          <a:p>
            <a:r>
              <a:rPr lang="tr-TR">
                <a:ea typeface="+mn-lt"/>
                <a:cs typeface="+mn-lt"/>
              </a:rPr>
              <a:t>Veriyi Formatla (</a:t>
            </a:r>
            <a:r>
              <a:rPr lang="tr-TR">
                <a:latin typeface="Consolas"/>
              </a:rPr>
              <a:t>Sıcaklık,Nem</a:t>
            </a:r>
            <a:r>
              <a:rPr lang="tr-TR">
                <a:ea typeface="+mn-lt"/>
                <a:cs typeface="+mn-lt"/>
              </a:rPr>
              <a:t>).</a:t>
            </a:r>
            <a:endParaRPr lang="tr-TR"/>
          </a:p>
          <a:p>
            <a:r>
              <a:rPr lang="tr-TR">
                <a:ea typeface="+mn-lt"/>
                <a:cs typeface="+mn-lt"/>
              </a:rPr>
              <a:t>Serial.print ile PC'ye gönder.</a:t>
            </a:r>
            <a:endParaRPr lang="tr-TR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2010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ekran görüntüsü, ekran, görüntüleme, yazılı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DC4E97BC-1B35-7383-4167-5068A448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19"/>
            <a:ext cx="12192000" cy="661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58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BC9704-BC3B-D832-4724-E7373A1D0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2 (Python &amp; Arayüz)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1AF19B8-7136-E23B-9F38-62CAE21D7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 b="1">
                <a:ea typeface="+mn-lt"/>
                <a:cs typeface="+mn-lt"/>
              </a:rPr>
              <a:t>Kullanılan Dil:</a:t>
            </a:r>
            <a:r>
              <a:rPr lang="tr-TR">
                <a:ea typeface="+mn-lt"/>
                <a:cs typeface="+mn-lt"/>
              </a:rPr>
              <a:t> Python 3.12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Kütüphaneler:</a:t>
            </a:r>
            <a:endParaRPr lang="tr-TR"/>
          </a:p>
          <a:p>
            <a:r>
              <a:rPr lang="tr-TR">
                <a:latin typeface="Consolas"/>
              </a:rPr>
              <a:t>serial</a:t>
            </a:r>
            <a:r>
              <a:rPr lang="tr-TR">
                <a:ea typeface="+mn-lt"/>
                <a:cs typeface="+mn-lt"/>
              </a:rPr>
              <a:t>: Arduino ile USB üzerinden haberleşme.</a:t>
            </a:r>
            <a:endParaRPr lang="tr-TR"/>
          </a:p>
          <a:p>
            <a:r>
              <a:rPr lang="tr-TR">
                <a:latin typeface="Consolas"/>
              </a:rPr>
              <a:t>tkinter</a:t>
            </a:r>
            <a:r>
              <a:rPr lang="tr-TR">
                <a:ea typeface="+mn-lt"/>
                <a:cs typeface="+mn-lt"/>
              </a:rPr>
              <a:t>: Grafiksel Kullanıcı Arayüzü (GUI) tasarımı.</a:t>
            </a:r>
            <a:endParaRPr lang="tr-TR"/>
          </a:p>
          <a:p>
            <a:r>
              <a:rPr lang="tr-TR">
                <a:latin typeface="Consolas"/>
              </a:rPr>
              <a:t>csv</a:t>
            </a:r>
            <a:r>
              <a:rPr lang="tr-TR">
                <a:ea typeface="+mn-lt"/>
                <a:cs typeface="+mn-lt"/>
              </a:rPr>
              <a:t>: Verilerin Excel formatında kaydedilmesi.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Özellik:</a:t>
            </a:r>
            <a:r>
              <a:rPr lang="tr-TR">
                <a:ea typeface="+mn-lt"/>
                <a:cs typeface="+mn-lt"/>
              </a:rPr>
              <a:t> Sıcaklık &gt; 37.5°C olduğunda arayüz arkaplanı otomatik olarak </a:t>
            </a:r>
            <a:r>
              <a:rPr lang="tr-TR" b="1">
                <a:ea typeface="+mn-lt"/>
                <a:cs typeface="+mn-lt"/>
              </a:rPr>
              <a:t>KIRMIZI</a:t>
            </a:r>
            <a:r>
              <a:rPr lang="tr-TR">
                <a:ea typeface="+mn-lt"/>
                <a:cs typeface="+mn-lt"/>
              </a:rPr>
              <a:t> olur ve kullanıcıyı uyarır.</a:t>
            </a:r>
            <a:endParaRPr lang="tr-TR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0907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 descr="metin, ekran görüntüsü, yazılım, multimedya yazıl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E700ACA9-371B-D5E2-0AC4-F51A39389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44" y="0"/>
            <a:ext cx="11382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10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997935-8CAB-749E-A8C3-B54084C0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Haberleşme Protokolleri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9C98F09-3A90-CFC7-E715-4181DECD9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 b="1">
                <a:ea typeface="+mn-lt"/>
                <a:cs typeface="+mn-lt"/>
              </a:rPr>
              <a:t>UART (Universal Asynchronous Receiver-Transmitter):</a:t>
            </a:r>
            <a:r>
              <a:rPr lang="tr-TR">
                <a:ea typeface="+mn-lt"/>
                <a:cs typeface="+mn-lt"/>
              </a:rPr>
              <a:t> Arduino ile Bilgisayar arasındaki haberleşme (Baud Rate: 9600).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I2C (Inter-Integrated Circuit):</a:t>
            </a:r>
            <a:r>
              <a:rPr lang="tr-TR">
                <a:ea typeface="+mn-lt"/>
                <a:cs typeface="+mn-lt"/>
              </a:rPr>
              <a:t> Arduino ile LCD Ekran arasındaki haberleşme.</a:t>
            </a:r>
            <a:endParaRPr lang="tr-TR"/>
          </a:p>
          <a:p>
            <a:r>
              <a:rPr lang="tr-TR">
                <a:ea typeface="+mn-lt"/>
                <a:cs typeface="+mn-lt"/>
              </a:rPr>
              <a:t>SDA (Serial Data) -&gt; Pin A4</a:t>
            </a:r>
            <a:endParaRPr lang="tr-TR"/>
          </a:p>
          <a:p>
            <a:r>
              <a:rPr lang="tr-TR">
                <a:ea typeface="+mn-lt"/>
                <a:cs typeface="+mn-lt"/>
              </a:rPr>
              <a:t>SCL (Serial Clock) -&gt; Pin A5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Single-Bus Protocol:</a:t>
            </a:r>
            <a:r>
              <a:rPr lang="tr-TR">
                <a:ea typeface="+mn-lt"/>
                <a:cs typeface="+mn-lt"/>
              </a:rPr>
              <a:t> DHT11 sensörünün kullandığı tek hatlı özel veri protokolü.</a:t>
            </a:r>
            <a:endParaRPr lang="tr-TR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47441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62590F8-EEDA-E137-888B-E2CB6E000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Sonuçlar ve Kazanımlar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7BDA943-BB53-2E7F-643B-4085CB0AB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>
                <a:ea typeface="+mn-lt"/>
                <a:cs typeface="+mn-lt"/>
              </a:rPr>
              <a:t>Başarıyla çalışan, düşük maliyetli bir prototip üretildi.</a:t>
            </a:r>
            <a:endParaRPr lang="tr-TR"/>
          </a:p>
          <a:p>
            <a:r>
              <a:rPr lang="tr-TR">
                <a:ea typeface="+mn-lt"/>
                <a:cs typeface="+mn-lt"/>
              </a:rPr>
              <a:t>Sıcaklık artışı simülasyonlarında (ısı kaynağı ile test) sistemin 2 saniye içinde tepki verdiği gözlemlendi.</a:t>
            </a:r>
            <a:endParaRPr lang="tr-TR"/>
          </a:p>
          <a:p>
            <a:r>
              <a:rPr lang="tr-TR">
                <a:ea typeface="+mn-lt"/>
                <a:cs typeface="+mn-lt"/>
              </a:rPr>
              <a:t>Excel kayıtları incelenerek geçmişe dönük sıcaklık değişim grafikleri elde edilebildi.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Karşılaşılan Zorluklar:</a:t>
            </a:r>
            <a:r>
              <a:rPr lang="tr-TR">
                <a:ea typeface="+mn-lt"/>
                <a:cs typeface="+mn-lt"/>
              </a:rPr>
              <a:t> Sensör hassasiyeti ve bağlantı sorunları, yazılımsal filtreleme ve lehimleme/kablo değişimi ile çözüldü.</a:t>
            </a:r>
            <a:endParaRPr lang="tr-TR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82233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elektronik donanım, kulaklık, elektronik cihaz, bilgisayar donanım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CCBED22C-ED94-A1AF-ED0B-ABDE675FA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915" y="551630"/>
            <a:ext cx="10218689" cy="574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6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 descr="metin, elektronik donanım, bilgisayar, görüntüleme cihazı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81999F2-ABC4-F1B7-DEE0-53E56F72E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700" y="455174"/>
            <a:ext cx="10228334" cy="576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21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CAKLIK">
            <a:hlinkClick r:id="" action="ppaction://media"/>
            <a:extLst>
              <a:ext uri="{FF2B5EF4-FFF2-40B4-BE49-F238E27FC236}">
                <a16:creationId xmlns:a16="http://schemas.microsoft.com/office/drawing/2014/main" id="{DB3841F6-6FA7-6EC8-6494-5636DB952E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685800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4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654ADB-2E2A-DCD1-ED1E-11B45394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Gelecek Çalışmalar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D94C16D-F3DC-D827-9E8C-17FA569C9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 b="1">
                <a:ea typeface="+mn-lt"/>
                <a:cs typeface="+mn-lt"/>
              </a:rPr>
              <a:t>Kablosuz Erişim:</a:t>
            </a:r>
            <a:r>
              <a:rPr lang="tr-TR">
                <a:ea typeface="+mn-lt"/>
                <a:cs typeface="+mn-lt"/>
              </a:rPr>
              <a:t> ESP32 veya Wi-Fi modülü eklenerek verilerin cep telefonuna bildirim (Notification) olarak gönderilmesi.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Sensör İyileştirmesi:</a:t>
            </a:r>
            <a:r>
              <a:rPr lang="tr-TR">
                <a:ea typeface="+mn-lt"/>
                <a:cs typeface="+mn-lt"/>
              </a:rPr>
              <a:t> Daha hassas ölçüm için DHT22 veya DS18B20 sensörüne geçiş.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Bulut Tabanlı Kayıt:</a:t>
            </a:r>
            <a:r>
              <a:rPr lang="tr-TR">
                <a:ea typeface="+mn-lt"/>
                <a:cs typeface="+mn-lt"/>
              </a:rPr>
              <a:t> Verilerin yerel Excel dosyası yerine Google Sheets veya bir bulut sunucuya kaydedilmesi.</a:t>
            </a:r>
            <a:endParaRPr lang="tr-TR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20023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AEB3516-DC25-5290-EB27-87B2F94A1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ÖN BİLGİLENDİRME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3013248-A2BD-61C5-AFBD-EAF2C609A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tr-TR" b="1" dirty="0">
                <a:ea typeface="+mn-lt"/>
                <a:cs typeface="+mn-lt"/>
              </a:rPr>
              <a:t>Problem:</a:t>
            </a:r>
            <a:r>
              <a:rPr lang="tr-TR" dirty="0">
                <a:ea typeface="+mn-lt"/>
                <a:cs typeface="+mn-lt"/>
              </a:rPr>
              <a:t> Hastane ortamında veya evde bakım gören hastalarda vücut sıcaklığının (ateş) takibi hayati önem taşır. Manuel ölçümler iş yükü yaratır ve anlık değişimleri kaçırma riski taşır.</a:t>
            </a:r>
          </a:p>
          <a:p>
            <a:pPr marL="0" indent="0"/>
            <a:r>
              <a:rPr lang="tr-TR" b="1" dirty="0">
                <a:ea typeface="+mn-lt"/>
                <a:cs typeface="+mn-lt"/>
              </a:rPr>
              <a:t>İhtiyaç:</a:t>
            </a:r>
            <a:r>
              <a:rPr lang="tr-TR" dirty="0">
                <a:ea typeface="+mn-lt"/>
                <a:cs typeface="+mn-lt"/>
              </a:rPr>
              <a:t> 37.5°C gibi kritik eşiklerin aşıldığı durumlarda otonom (insansız) uyarı veren bir sisteme ihtiyaç vardır.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Kapsam:</a:t>
            </a:r>
            <a:r>
              <a:rPr lang="tr-TR" dirty="0">
                <a:ea typeface="+mn-lt"/>
                <a:cs typeface="+mn-lt"/>
              </a:rPr>
              <a:t> Sıcaklık ve nem verilerinin anlık ölçümü, görselleştirilmesi ve bilgisayar ortamında kayıt altına alınması.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"Hastanelerde ateş takibi genellikle hemşireler tarafından belirli aralıklarla yapılır. Ancak ateş aniden yükselebilir. Bu proje, bu takibi otomatize ederek insan hatasını ortadan kaldırmayı hedefler."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60539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D702337-2EF6-B381-A917-E8EB6546B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Kaynakça 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A621CFA-9D44-16B6-02E6-3E0ED5AA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/>
            <a:r>
              <a:rPr lang="tr-TR" b="1">
                <a:ea typeface="+mn-lt"/>
                <a:cs typeface="+mn-lt"/>
              </a:rPr>
              <a:t>Arduino Resmi Dokümantasyonu.</a:t>
            </a:r>
            <a:r>
              <a:rPr lang="tr-TR">
                <a:ea typeface="+mn-lt"/>
                <a:cs typeface="+mn-lt"/>
              </a:rPr>
              <a:t> (2025). </a:t>
            </a:r>
            <a:r>
              <a:rPr lang="tr-TR" i="1">
                <a:ea typeface="+mn-lt"/>
                <a:cs typeface="+mn-lt"/>
              </a:rPr>
              <a:t>Arduino Uno Rev3 Technical Reference</a:t>
            </a:r>
            <a:r>
              <a:rPr lang="tr-TR">
                <a:ea typeface="+mn-lt"/>
                <a:cs typeface="+mn-lt"/>
              </a:rPr>
              <a:t>. Erişim: arduino.cc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Aosong Electronics.</a:t>
            </a:r>
            <a:r>
              <a:rPr lang="tr-TR">
                <a:ea typeface="+mn-lt"/>
                <a:cs typeface="+mn-lt"/>
              </a:rPr>
              <a:t> (2020). </a:t>
            </a:r>
            <a:r>
              <a:rPr lang="tr-TR" i="1">
                <a:ea typeface="+mn-lt"/>
                <a:cs typeface="+mn-lt"/>
              </a:rPr>
              <a:t>DHT11 Temperature and Humidity Module Datasheet</a:t>
            </a:r>
            <a:r>
              <a:rPr lang="tr-TR">
                <a:ea typeface="+mn-lt"/>
                <a:cs typeface="+mn-lt"/>
              </a:rPr>
              <a:t>.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Python Software Foundation.</a:t>
            </a:r>
            <a:r>
              <a:rPr lang="tr-TR">
                <a:ea typeface="+mn-lt"/>
                <a:cs typeface="+mn-lt"/>
              </a:rPr>
              <a:t> (2025). </a:t>
            </a:r>
            <a:r>
              <a:rPr lang="tr-TR" i="1">
                <a:ea typeface="+mn-lt"/>
                <a:cs typeface="+mn-lt"/>
              </a:rPr>
              <a:t>Python 3.12.1 Documentation (pyserial &amp; tkinter libraries)</a:t>
            </a:r>
            <a:r>
              <a:rPr lang="tr-TR">
                <a:ea typeface="+mn-lt"/>
                <a:cs typeface="+mn-lt"/>
              </a:rPr>
              <a:t>.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Monk, S.</a:t>
            </a:r>
            <a:r>
              <a:rPr lang="tr-TR">
                <a:ea typeface="+mn-lt"/>
                <a:cs typeface="+mn-lt"/>
              </a:rPr>
              <a:t> (2016). </a:t>
            </a:r>
            <a:r>
              <a:rPr lang="tr-TR" i="1">
                <a:ea typeface="+mn-lt"/>
                <a:cs typeface="+mn-lt"/>
              </a:rPr>
              <a:t>Programming Arduino: Getting Started with Sketches</a:t>
            </a:r>
            <a:r>
              <a:rPr lang="tr-TR">
                <a:ea typeface="+mn-lt"/>
                <a:cs typeface="+mn-lt"/>
              </a:rPr>
              <a:t>. McGraw-Hill Education.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Maxim Integrated.</a:t>
            </a:r>
            <a:r>
              <a:rPr lang="tr-TR">
                <a:ea typeface="+mn-lt"/>
                <a:cs typeface="+mn-lt"/>
              </a:rPr>
              <a:t> (2018). </a:t>
            </a:r>
            <a:r>
              <a:rPr lang="tr-TR" i="1">
                <a:ea typeface="+mn-lt"/>
                <a:cs typeface="+mn-lt"/>
              </a:rPr>
              <a:t>I2C Communication Protocol Basics</a:t>
            </a:r>
            <a:endParaRPr lang="tr-TR"/>
          </a:p>
          <a:p>
            <a:r>
              <a:rPr lang="tr-TR">
                <a:ea typeface="+mn-lt"/>
                <a:cs typeface="+mn-lt"/>
              </a:rPr>
              <a:t>GOOGLE GEMINI:https://gemini.google.com/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24778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11839B8-6398-8485-8C01-7E887D3B9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GENEL AMAÇ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83F13C3-90AA-BFFF-0476-068FFB2F0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 b="1" dirty="0">
                <a:ea typeface="+mn-lt"/>
                <a:cs typeface="+mn-lt"/>
              </a:rPr>
              <a:t>Gerçek Zamanlı İzleme:</a:t>
            </a:r>
            <a:r>
              <a:rPr lang="tr-TR" dirty="0">
                <a:ea typeface="+mn-lt"/>
                <a:cs typeface="+mn-lt"/>
              </a:rPr>
              <a:t> Sensör verilerinin 2 saniyelik periyotlarla okunması.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Hibrit Uyarı Sistemi: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Donanım:</a:t>
            </a:r>
            <a:r>
              <a:rPr lang="tr-TR" dirty="0">
                <a:ea typeface="+mn-lt"/>
                <a:cs typeface="+mn-lt"/>
              </a:rPr>
              <a:t> LCD Ekran üzerinde anlık gösterim.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Yazılım:</a:t>
            </a:r>
            <a:r>
              <a:rPr lang="tr-TR" dirty="0">
                <a:ea typeface="+mn-lt"/>
                <a:cs typeface="+mn-lt"/>
              </a:rPr>
              <a:t> Python arayüzünde görsel ve renkli alarm (Kırmızı/Yeşil).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Veri Günlüğü (Data </a:t>
            </a:r>
            <a:r>
              <a:rPr lang="tr-TR" b="1" dirty="0" err="1">
                <a:ea typeface="+mn-lt"/>
                <a:cs typeface="+mn-lt"/>
              </a:rPr>
              <a:t>Logging</a:t>
            </a:r>
            <a:r>
              <a:rPr lang="tr-TR" b="1" dirty="0">
                <a:ea typeface="+mn-lt"/>
                <a:cs typeface="+mn-lt"/>
              </a:rPr>
              <a:t>):</a:t>
            </a:r>
            <a:r>
              <a:rPr lang="tr-TR" dirty="0">
                <a:ea typeface="+mn-lt"/>
                <a:cs typeface="+mn-lt"/>
              </a:rPr>
              <a:t> Ölçülen verilerin tarih/saat damgasıyla Excel (.</a:t>
            </a:r>
            <a:r>
              <a:rPr lang="tr-TR" dirty="0" err="1">
                <a:ea typeface="+mn-lt"/>
                <a:cs typeface="+mn-lt"/>
              </a:rPr>
              <a:t>csv</a:t>
            </a:r>
            <a:r>
              <a:rPr lang="tr-TR" dirty="0">
                <a:ea typeface="+mn-lt"/>
                <a:cs typeface="+mn-lt"/>
              </a:rPr>
              <a:t>) formatında saklanması.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Düşük Maliyet:</a:t>
            </a:r>
            <a:r>
              <a:rPr lang="tr-TR" dirty="0">
                <a:ea typeface="+mn-lt"/>
                <a:cs typeface="+mn-lt"/>
              </a:rPr>
              <a:t> Erişilebilir bileşenler (Arduino </a:t>
            </a:r>
            <a:r>
              <a:rPr lang="tr-TR" dirty="0" err="1">
                <a:ea typeface="+mn-lt"/>
                <a:cs typeface="+mn-lt"/>
              </a:rPr>
              <a:t>Uno</a:t>
            </a:r>
            <a:r>
              <a:rPr lang="tr-TR" dirty="0">
                <a:ea typeface="+mn-lt"/>
                <a:cs typeface="+mn-lt"/>
              </a:rPr>
              <a:t>, DHT11) kullanılarak ekonomik çözüm üretilmesi.</a:t>
            </a:r>
            <a:endParaRPr lang="tr-TR" dirty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00430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481FBC7-8E23-4324-C992-7083C8C0C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+mj-lt"/>
                <a:cs typeface="+mj-lt"/>
              </a:rPr>
              <a:t>Sistem Blok Diyagramı</a:t>
            </a:r>
            <a:endParaRPr lang="tr-TR" dirty="0"/>
          </a:p>
        </p:txBody>
      </p:sp>
      <p:graphicFrame>
        <p:nvGraphicFramePr>
          <p:cNvPr id="4" name="İçerik Yer Tutucusu 3">
            <a:extLst>
              <a:ext uri="{FF2B5EF4-FFF2-40B4-BE49-F238E27FC236}">
                <a16:creationId xmlns:a16="http://schemas.microsoft.com/office/drawing/2014/main" id="{2B82124B-5FD7-AFA2-FA70-777AC9749F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1955425"/>
              </p:ext>
            </p:extLst>
          </p:nvPr>
        </p:nvGraphicFramePr>
        <p:xfrm>
          <a:off x="374444" y="2065338"/>
          <a:ext cx="10903156" cy="2501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Resim 4" descr="elektronik donanım, elektronik mühendisliği, elektronik bileşen, devre bileşen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23366793-115A-24EC-6B35-427C797703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344478" y="318881"/>
            <a:ext cx="3721652" cy="241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24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7C30304-5A08-E5D6-61FA-17D5DD68F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>
                <a:ea typeface="+mj-lt"/>
                <a:cs typeface="+mj-lt"/>
              </a:rPr>
              <a:t>Sistem Blok Diyagramı Açıklaması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1CEA4F-99D3-AAD9-0F9C-3D969703C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 b="1" dirty="0">
                <a:ea typeface="+mn-lt"/>
                <a:cs typeface="+mn-lt"/>
              </a:rPr>
              <a:t>Veri Girişi:</a:t>
            </a:r>
            <a:r>
              <a:rPr lang="tr-TR" dirty="0">
                <a:ea typeface="+mn-lt"/>
                <a:cs typeface="+mn-lt"/>
              </a:rPr>
              <a:t> DHT11 Sensörü (Sıcaklık &amp; Nem).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İşlem Birimi:</a:t>
            </a:r>
            <a:r>
              <a:rPr lang="tr-TR">
                <a:ea typeface="+mn-lt"/>
                <a:cs typeface="+mn-lt"/>
              </a:rPr>
              <a:t> Arduino UNO (ATmega328).</a:t>
            </a:r>
            <a:endParaRPr lang="tr-TR"/>
          </a:p>
          <a:p>
            <a:r>
              <a:rPr lang="tr-TR" b="1" dirty="0">
                <a:ea typeface="+mn-lt"/>
                <a:cs typeface="+mn-lt"/>
              </a:rPr>
              <a:t>Veri Çıkışı 1:</a:t>
            </a:r>
            <a:r>
              <a:rPr lang="tr-TR" dirty="0">
                <a:ea typeface="+mn-lt"/>
                <a:cs typeface="+mn-lt"/>
              </a:rPr>
              <a:t> I2C LCD Ekran (Lokal Gösterge).</a:t>
            </a:r>
            <a:endParaRPr lang="tr-TR" dirty="0"/>
          </a:p>
          <a:p>
            <a:r>
              <a:rPr lang="tr-TR" b="1" dirty="0">
                <a:ea typeface="+mn-lt"/>
                <a:cs typeface="+mn-lt"/>
              </a:rPr>
              <a:t>Veri Çıkışı 2:</a:t>
            </a:r>
            <a:r>
              <a:rPr lang="tr-TR" dirty="0">
                <a:ea typeface="+mn-lt"/>
                <a:cs typeface="+mn-lt"/>
              </a:rPr>
              <a:t> PC / Python Arayüzü (Seri Haberleşme).</a:t>
            </a:r>
            <a:endParaRPr lang="tr-TR" dirty="0"/>
          </a:p>
          <a:p>
            <a:r>
              <a:rPr lang="tr-TR" dirty="0">
                <a:ea typeface="+mn-lt"/>
                <a:cs typeface="+mn-lt"/>
              </a:rPr>
              <a:t>"Sistemimiz üç ana bloktan oluşur. Sensör veriyi toplar, Arduino işler ve LCD ekrana yansıtır. Aynı anda veriyi seri port üzerinden bilgisayara aktararak kayıt altına alır."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8464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A99A42A-1C10-FDE8-1D66-63AED9C71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Donanım Bileşenleri 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9435EEE-A436-1D15-5EB1-BC24841D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 b="1"/>
              <a:t>1 -Sensör ve İşlemci</a:t>
            </a:r>
            <a:endParaRPr lang="tr-TR"/>
          </a:p>
          <a:p>
            <a:r>
              <a:rPr lang="tr-TR">
                <a:ea typeface="+mn-lt"/>
                <a:cs typeface="+mn-lt"/>
              </a:rPr>
              <a:t>2- Görüntüleme</a:t>
            </a:r>
            <a:endParaRPr lang="tr-TR"/>
          </a:p>
          <a:p>
            <a:endParaRPr lang="tr-TR" dirty="0"/>
          </a:p>
        </p:txBody>
      </p:sp>
      <p:pic>
        <p:nvPicPr>
          <p:cNvPr id="13" name="Resim 12" descr="elektronik donanım, boru, tüp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5A27214C-CBC1-07F3-ED23-C7E194345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06384" y="1417633"/>
            <a:ext cx="2419688" cy="4562886"/>
          </a:xfrm>
          <a:prstGeom prst="rect">
            <a:avLst/>
          </a:prstGeom>
        </p:spPr>
      </p:pic>
      <p:pic>
        <p:nvPicPr>
          <p:cNvPr id="16" name="Resim 15" descr="elektronik donanım, elektronik bileşen, devre bileşeni, elektronik mühendisliği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B7D99897-014A-0B51-2AFD-CACD1DED0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6532" y="2934616"/>
            <a:ext cx="9144000" cy="306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7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C32F5C9-497B-A3E2-E8A0-C71995E1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800"/>
              <a:t>1-Sensör Ve İşlemci</a:t>
            </a:r>
            <a:endParaRPr lang="tr-TR" sz="28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139E255-D2C9-A70D-97BF-DAF2C29E3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tr-TR" b="1">
                <a:ea typeface="+mn-lt"/>
                <a:cs typeface="+mn-lt"/>
              </a:rPr>
              <a:t>.Arduino UNO R1:</a:t>
            </a:r>
            <a:endParaRPr lang="tr-TR"/>
          </a:p>
          <a:p>
            <a:r>
              <a:rPr lang="tr-TR">
                <a:ea typeface="+mn-lt"/>
                <a:cs typeface="+mn-lt"/>
              </a:rPr>
              <a:t>Mikrodenetleyici: ATmega328</a:t>
            </a:r>
            <a:endParaRPr lang="tr-TR"/>
          </a:p>
          <a:p>
            <a:r>
              <a:rPr lang="tr-TR" dirty="0">
                <a:ea typeface="+mn-lt"/>
                <a:cs typeface="+mn-lt"/>
              </a:rPr>
              <a:t>Çalışma Voltajı: 5V</a:t>
            </a:r>
            <a:endParaRPr lang="tr-TR" dirty="0"/>
          </a:p>
          <a:p>
            <a:r>
              <a:rPr lang="tr-TR">
                <a:ea typeface="+mn-lt"/>
                <a:cs typeface="+mn-lt"/>
              </a:rPr>
              <a:t>Görevi: Sensör okuma, veriyi işleme ve seri port üzerinden PC'ye aktarma.</a:t>
            </a:r>
            <a:endParaRPr lang="tr-TR"/>
          </a:p>
          <a:p>
            <a:r>
              <a:rPr lang="tr-TR" b="1">
                <a:ea typeface="+mn-lt"/>
                <a:cs typeface="+mn-lt"/>
              </a:rPr>
              <a:t>DHT11 Sıcaklık ve Nem Sensörü:</a:t>
            </a:r>
            <a:endParaRPr lang="tr-TR"/>
          </a:p>
          <a:p>
            <a:r>
              <a:rPr lang="tr-TR">
                <a:ea typeface="+mn-lt"/>
                <a:cs typeface="+mn-lt"/>
              </a:rPr>
              <a:t>Sıcaklık Aralığı: 0-50°C (Hata payı ±2°C)</a:t>
            </a:r>
            <a:endParaRPr lang="tr-TR"/>
          </a:p>
          <a:p>
            <a:r>
              <a:rPr lang="tr-TR">
                <a:ea typeface="+mn-lt"/>
                <a:cs typeface="+mn-lt"/>
              </a:rPr>
              <a:t>Nem Aralığı: %20-90 RH</a:t>
            </a:r>
            <a:endParaRPr lang="tr-TR"/>
          </a:p>
          <a:p>
            <a:r>
              <a:rPr lang="tr-TR">
                <a:ea typeface="+mn-lt"/>
                <a:cs typeface="+mn-lt"/>
              </a:rPr>
              <a:t>Örnekleme Hızı: 1 Hz (Saniyede 1 veri) - Projede kararlılık için 2 sn kullanıldı.</a:t>
            </a:r>
            <a:endParaRPr lang="tr-TR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13543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7A94409-54B5-B0B4-D1B9-F89ADFAD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2 -Görüntüleme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9CF2A3F-15FB-49A2-0838-4B2D0AD8B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/>
            <a:r>
              <a:rPr lang="tr-TR" b="1">
                <a:ea typeface="+mn-lt"/>
                <a:cs typeface="+mn-lt"/>
              </a:rPr>
              <a:t>16x2 LCD Ekran (I2C Modüllü):</a:t>
            </a:r>
            <a:endParaRPr lang="tr-TR"/>
          </a:p>
          <a:p>
            <a:pPr lvl="1"/>
            <a:r>
              <a:rPr lang="tr-TR" i="0">
                <a:ea typeface="+mn-lt"/>
                <a:cs typeface="+mn-lt"/>
              </a:rPr>
              <a:t>Neden I2C? Standart bağlantı 6-7 pin gerektirirken, I2C modülü sayesinde sadece 2 pin (SDA, SCL) ile haberleşme sağlanmıştır.</a:t>
            </a:r>
            <a:endParaRPr lang="tr-TR"/>
          </a:p>
          <a:p>
            <a:pPr lvl="1"/>
            <a:r>
              <a:rPr lang="tr-TR" i="0">
                <a:ea typeface="+mn-lt"/>
                <a:cs typeface="+mn-lt"/>
              </a:rPr>
              <a:t>Kullanılan Adres: 0x27 (veya 0x3F).</a:t>
            </a:r>
            <a:endParaRPr lang="tr-TR"/>
          </a:p>
          <a:p>
            <a:pPr lvl="1"/>
            <a:r>
              <a:rPr lang="tr-TR" i="0">
                <a:ea typeface="+mn-lt"/>
                <a:cs typeface="+mn-lt"/>
              </a:rPr>
              <a:t>Fonksiyonu: Hasta başında, bilgisayara ihtiyaç duymadan anlık değeri göstermek.</a:t>
            </a:r>
            <a:endParaRPr lang="tr-TR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6387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92CAB2-AE11-A0E5-DF21-648A92DD8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ea typeface="+mj-lt"/>
                <a:cs typeface="+mj-lt"/>
              </a:rPr>
              <a:t>Yazılım </a:t>
            </a:r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C93B7D-B62B-CAAD-192C-3D6D48A57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tr-TR">
                <a:ea typeface="+mn-lt"/>
                <a:cs typeface="+mn-lt"/>
              </a:rPr>
              <a:t>1 -Arduino &amp; C++</a:t>
            </a:r>
          </a:p>
          <a:p>
            <a:r>
              <a:rPr lang="tr-TR">
                <a:ea typeface="+mn-lt"/>
                <a:cs typeface="+mn-lt"/>
              </a:rPr>
              <a:t>2 ---Python &amp; Arayüz</a:t>
            </a:r>
            <a:endParaRPr lang="tr-TR" dirty="0"/>
          </a:p>
        </p:txBody>
      </p:sp>
      <p:pic>
        <p:nvPicPr>
          <p:cNvPr id="5" name="Resim 4" descr="logo, kırpıntı çizim, simge, sembol, grafik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6F17BED2-854E-D13E-4ADD-7AC710C83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9853" y="3120532"/>
            <a:ext cx="5299003" cy="3057264"/>
          </a:xfrm>
          <a:prstGeom prst="rect">
            <a:avLst/>
          </a:prstGeom>
        </p:spPr>
      </p:pic>
      <p:pic>
        <p:nvPicPr>
          <p:cNvPr id="7" name="Resim 6" descr="elektronik donanım, devre, elektronik mühendisliği, elektronik bileşen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873E4D53-94B1-9DA9-E85B-C555094BA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370498" y="1159559"/>
            <a:ext cx="5564617" cy="50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92479"/>
      </p:ext>
    </p:extLst>
  </p:cSld>
  <p:clrMapOvr>
    <a:masterClrMapping/>
  </p:clrMapOvr>
</p:sld>
</file>

<file path=ppt/theme/theme1.xml><?xml version="1.0" encoding="utf-8"?>
<a:theme xmlns:a="http://schemas.openxmlformats.org/drawingml/2006/main" name="VaultVTI">
  <a:themeElements>
    <a:clrScheme name="archway">
      <a:dk1>
        <a:sysClr val="windowText" lastClr="000000"/>
      </a:dk1>
      <a:lt1>
        <a:sysClr val="window" lastClr="FFFFFF"/>
      </a:lt1>
      <a:dk2>
        <a:srgbClr val="262626"/>
      </a:dk2>
      <a:lt2>
        <a:srgbClr val="CCC9C2"/>
      </a:lt2>
      <a:accent1>
        <a:srgbClr val="A85E3E"/>
      </a:accent1>
      <a:accent2>
        <a:srgbClr val="C3743C"/>
      </a:accent2>
      <a:accent3>
        <a:srgbClr val="CF6749"/>
      </a:accent3>
      <a:accent4>
        <a:srgbClr val="7D8B71"/>
      </a:accent4>
      <a:accent5>
        <a:srgbClr val="A37A59"/>
      </a:accent5>
      <a:accent6>
        <a:srgbClr val="AB8244"/>
      </a:accent6>
      <a:hlink>
        <a:srgbClr val="B94F31"/>
      </a:hlink>
      <a:folHlink>
        <a:srgbClr val="667458"/>
      </a:folHlink>
    </a:clrScheme>
    <a:fontScheme name="Custom 5">
      <a:majorFont>
        <a:latin typeface="Georgia Pro Light"/>
        <a:ea typeface=""/>
        <a:cs typeface=""/>
      </a:majorFont>
      <a:minorFont>
        <a:latin typeface="Georgi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ultVTI" id="{144E1EB0-F9F9-4F8D-8264-A2820BA0C47A}" vid="{3A992A48-7697-4A22-A884-B4A11E6218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802</Words>
  <Application>Microsoft Office PowerPoint</Application>
  <PresentationFormat>Widescreen</PresentationFormat>
  <Paragraphs>84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Consolas</vt:lpstr>
      <vt:lpstr>Georgia Pro Light</vt:lpstr>
      <vt:lpstr>VaultVTI</vt:lpstr>
      <vt:lpstr>HASTA TAKİBİ İÇİN KRİTİK SICAKLIK VE NEM UYARI SİSTEMİ</vt:lpstr>
      <vt:lpstr>ÖN BİLGİLENDİRME</vt:lpstr>
      <vt:lpstr>GENEL AMAÇ</vt:lpstr>
      <vt:lpstr>Sistem Blok Diyagramı</vt:lpstr>
      <vt:lpstr>Sistem Blok Diyagramı Açıklaması</vt:lpstr>
      <vt:lpstr>Donanım Bileşenleri </vt:lpstr>
      <vt:lpstr>1-Sensör Ve İşlemci</vt:lpstr>
      <vt:lpstr>2 -Görüntüleme</vt:lpstr>
      <vt:lpstr>Yazılım </vt:lpstr>
      <vt:lpstr>1 (Arduino &amp; C++)</vt:lpstr>
      <vt:lpstr>PowerPoint Presentation</vt:lpstr>
      <vt:lpstr>2 (Python &amp; Arayüz)</vt:lpstr>
      <vt:lpstr>PowerPoint Presentation</vt:lpstr>
      <vt:lpstr>Haberleşme Protokolleri</vt:lpstr>
      <vt:lpstr>Sonuçlar ve Kazanımlar</vt:lpstr>
      <vt:lpstr>PowerPoint Presentation</vt:lpstr>
      <vt:lpstr>PowerPoint Presentation</vt:lpstr>
      <vt:lpstr>PowerPoint Presentation</vt:lpstr>
      <vt:lpstr>Gelecek Çalışmalar</vt:lpstr>
      <vt:lpstr>Kaynakça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Burak Esentürk</cp:lastModifiedBy>
  <cp:revision>161</cp:revision>
  <dcterms:created xsi:type="dcterms:W3CDTF">2025-12-23T05:48:49Z</dcterms:created>
  <dcterms:modified xsi:type="dcterms:W3CDTF">2026-02-02T05:27:11Z</dcterms:modified>
</cp:coreProperties>
</file>